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64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80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B1775-312E-4436-9539-E39A6363DEC9}" type="datetimeFigureOut">
              <a:rPr lang="fr-FR" smtClean="0"/>
              <a:t>02/01/2024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1A432C-12F5-4713-A5FF-2BE1BBE1E75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054318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1A432C-12F5-4713-A5FF-2BE1BBE1E75C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366585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1A432C-12F5-4713-A5FF-2BE1BBE1E75C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841909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02/01/2024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104911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02/01/2024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727872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02/01/2024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21775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02/01/2024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41795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02/01/2024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69234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02/01/2024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47632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02/01/2024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118665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02/01/2024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58540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02/01/2024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402013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02/01/2024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064072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8941B0-F4D5-4460-BCAD-F7E2B41A8257}" type="datetimeFigureOut">
              <a:rPr lang="fr-FR" smtClean="0"/>
              <a:t>02/01/2024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10903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8941B0-F4D5-4460-BCAD-F7E2B41A8257}" type="datetimeFigureOut">
              <a:rPr lang="fr-FR" smtClean="0"/>
              <a:t>02/01/2024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C6CCC6-2BE5-4E42-96A4-D1E8E81A3D8E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71127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Digital financial graph">
            <a:extLst>
              <a:ext uri="{FF2B5EF4-FFF2-40B4-BE49-F238E27FC236}">
                <a16:creationId xmlns:a16="http://schemas.microsoft.com/office/drawing/2014/main" id="{B9C43055-20F1-4F74-7D54-6BEE63D5669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</a:blip>
          <a:srcRect r="-2" b="-2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fr-FR" sz="5600" dirty="0">
                <a:solidFill>
                  <a:srgbClr val="FFFFFF"/>
                </a:solidFill>
                <a:latin typeface="Times New Roman" panose="02020603050405020304" pitchFamily="18" charset="0"/>
                <a:ea typeface="+mj-lt"/>
                <a:cs typeface="Times New Roman" panose="02020603050405020304" pitchFamily="18" charset="0"/>
              </a:rPr>
              <a:t>Information and Communication Technologies (TIC) and </a:t>
            </a:r>
            <a:r>
              <a:rPr lang="fr-FR" sz="5600" dirty="0" err="1">
                <a:solidFill>
                  <a:srgbClr val="FFFFFF"/>
                </a:solidFill>
                <a:latin typeface="Times New Roman" panose="02020603050405020304" pitchFamily="18" charset="0"/>
                <a:ea typeface="+mj-lt"/>
                <a:cs typeface="Times New Roman" panose="02020603050405020304" pitchFamily="18" charset="0"/>
              </a:rPr>
              <a:t>Related</a:t>
            </a:r>
            <a:r>
              <a:rPr lang="fr-FR" sz="5600" dirty="0">
                <a:solidFill>
                  <a:srgbClr val="FFFFFF"/>
                </a:solidFill>
                <a:latin typeface="Times New Roman" panose="02020603050405020304" pitchFamily="18" charset="0"/>
                <a:ea typeface="+mj-lt"/>
                <a:cs typeface="Times New Roman" panose="02020603050405020304" pitchFamily="18" charset="0"/>
              </a:rPr>
              <a:t> Tools</a:t>
            </a:r>
            <a:endParaRPr lang="fr-FR" sz="5600" dirty="0">
              <a:solidFill>
                <a:srgbClr val="FFFFFF"/>
              </a:solidFill>
              <a:latin typeface="Times New Roman" panose="02020603050405020304" pitchFamily="18" charset="0"/>
              <a:ea typeface="Calibri Light"/>
              <a:cs typeface="Times New Roman" panose="02020603050405020304" pitchFamily="18" charset="0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 vert="horz" lIns="91440" tIns="45720" rIns="91440" bIns="45720" rtlCol="0">
            <a:normAutofit fontScale="85000" lnSpcReduction="10000"/>
          </a:bodyPr>
          <a:lstStyle/>
          <a:p>
            <a:r>
              <a:rPr lang="fr-FR" dirty="0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A </a:t>
            </a:r>
            <a:r>
              <a:rPr lang="fr-FR" dirty="0" err="1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Comprehensive</a:t>
            </a:r>
            <a:r>
              <a:rPr lang="fr-FR" dirty="0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fr-FR" dirty="0" err="1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Overview</a:t>
            </a:r>
            <a:r>
              <a:rPr lang="fr-FR" dirty="0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of Google Services, Microsoft Tools, Git, and GitHub</a:t>
            </a:r>
          </a:p>
          <a:p>
            <a:r>
              <a:rPr lang="fr-FR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Benbouhadi mohammed sami </a:t>
            </a:r>
          </a:p>
          <a:p>
            <a:r>
              <a:rPr lang="fr-FR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section:SIGL</a:t>
            </a:r>
            <a:endParaRPr lang="fr-FR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fr-FR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fr-FR" sz="2000" dirty="0">
              <a:solidFill>
                <a:srgbClr val="FFFFFF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840890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9E0238D-E295-49BE-9BFE-E9189D69ED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85E9A4A-0183-4A3C-B68E-A229278915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6095999" cy="6858000"/>
          </a:xfrm>
          <a:prstGeom prst="rect">
            <a:avLst/>
          </a:prstGeom>
          <a:solidFill>
            <a:schemeClr val="bg2">
              <a:lumMod val="9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3A48C6C-3CC4-4EE5-A773-EC1EB7F59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ln>
            <a:noFill/>
          </a:ln>
          <a:effectLst>
            <a:outerShdw blurRad="596900" dist="330200" dir="8820000" sx="87000" sy="87000" algn="t" rotWithShape="0">
              <a:srgbClr val="000000">
                <a:alpha val="26667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12DD1A0-6480-A64E-73D2-97EA717AD3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5986" y="2013735"/>
            <a:ext cx="4472024" cy="399854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Information and Communication Technologies (TIC)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Google Services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Microsoft Tools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Git and GitHub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  <a:p>
            <a:endParaRPr lang="en-US" sz="3000" dirty="0"/>
          </a:p>
        </p:txBody>
      </p:sp>
      <p:pic>
        <p:nvPicPr>
          <p:cNvPr id="4" name="Picture 3" descr="Mobile device with apps">
            <a:extLst>
              <a:ext uri="{FF2B5EF4-FFF2-40B4-BE49-F238E27FC236}">
                <a16:creationId xmlns:a16="http://schemas.microsoft.com/office/drawing/2014/main" id="{63A7119C-ED19-3000-55D4-23C3FD1D51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803" r="5196" b="-2"/>
          <a:stretch/>
        </p:blipFill>
        <p:spPr>
          <a:xfrm>
            <a:off x="20" y="-1"/>
            <a:ext cx="6095978" cy="6857999"/>
          </a:xfrm>
          <a:prstGeom prst="rect">
            <a:avLst/>
          </a:prstGeom>
        </p:spPr>
      </p:pic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F9EB61A-CFD3-3398-6448-72CE004E3C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1696413"/>
          </a:xfrm>
          <a:prstGeom prst="rect">
            <a:avLst/>
          </a:prstGeom>
          <a:ln>
            <a:noFill/>
          </a:ln>
          <a:effectLst>
            <a:outerShdw blurRad="304800" dist="139700" dir="5460000" sx="90000" sy="90000" algn="t" rotWithShape="0">
              <a:srgbClr val="000000">
                <a:alpha val="1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238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 4" descr="Une image contenant texte, intérieur, ordinateur, Ordinateur personnel&#10;&#10;Description générée automatiquement">
            <a:extLst>
              <a:ext uri="{FF2B5EF4-FFF2-40B4-BE49-F238E27FC236}">
                <a16:creationId xmlns:a16="http://schemas.microsoft.com/office/drawing/2014/main" id="{7A021568-AD9F-20CF-530F-05FCEF6AFE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41" r="2995"/>
          <a:stretch/>
        </p:blipFill>
        <p:spPr>
          <a:xfrm>
            <a:off x="-3047" y="0"/>
            <a:ext cx="9669656" cy="6858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42944C5-46B4-ECC8-6A24-1AF1BCA89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fr-FR" sz="4000" b="1" dirty="0">
                <a:latin typeface="Times New Roman" panose="02020603050405020304" pitchFamily="18" charset="0"/>
                <a:ea typeface="+mj-lt"/>
                <a:cs typeface="Times New Roman" panose="02020603050405020304" pitchFamily="18" charset="0"/>
              </a:rPr>
              <a:t>Introduction</a:t>
            </a:r>
            <a:endParaRPr lang="fr-FR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290DBF2-69FD-1AB5-4E1B-7CD9D0FAA6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1726058"/>
            <a:ext cx="3822189" cy="4450905"/>
          </a:xfr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marL="0" indent="0">
              <a:buNone/>
            </a:pPr>
            <a:endParaRPr lang="fr-FR" sz="1100" dirty="0">
              <a:cs typeface="Calibri" panose="020F0502020204030204"/>
            </a:endParaRPr>
          </a:p>
          <a:p>
            <a:endParaRPr lang="fr-FR" sz="1100" dirty="0">
              <a:cs typeface="Calibri" panose="020F0502020204030204"/>
            </a:endParaRPr>
          </a:p>
          <a:p>
            <a:r>
              <a:rPr lang="fr-FR" sz="2000" b="1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Overview</a:t>
            </a:r>
            <a:r>
              <a:rPr lang="fr-FR" sz="2000" b="1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of the Importance of TIC:</a:t>
            </a:r>
            <a:endParaRPr lang="fr-FR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r>
              <a:rPr lang="fr-FR" sz="1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TIC </a:t>
            </a:r>
            <a:r>
              <a:rPr lang="fr-FR" sz="1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plays</a:t>
            </a:r>
            <a:r>
              <a:rPr lang="fr-FR" sz="1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a crucial </a:t>
            </a:r>
            <a:r>
              <a:rPr lang="fr-FR" sz="1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role</a:t>
            </a:r>
            <a:r>
              <a:rPr lang="fr-FR" sz="1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in modern society, </a:t>
            </a:r>
            <a:r>
              <a:rPr lang="fr-FR" sz="1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shaping</a:t>
            </a:r>
            <a:r>
              <a:rPr lang="fr-FR" sz="1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how information </a:t>
            </a:r>
            <a:r>
              <a:rPr lang="fr-FR" sz="1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is</a:t>
            </a:r>
            <a:r>
              <a:rPr lang="fr-FR" sz="1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fr-FR" sz="1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processed</a:t>
            </a:r>
            <a:r>
              <a:rPr lang="fr-FR" sz="1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, </a:t>
            </a:r>
            <a:r>
              <a:rPr lang="fr-FR" sz="1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communicated</a:t>
            </a:r>
            <a:r>
              <a:rPr lang="fr-FR" sz="1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, and </a:t>
            </a:r>
            <a:r>
              <a:rPr lang="fr-FR" sz="1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accessed</a:t>
            </a:r>
            <a:r>
              <a:rPr lang="fr-FR" sz="1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.</a:t>
            </a:r>
            <a:endParaRPr lang="fr-FR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fr-FR" sz="2000" b="1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Purpose</a:t>
            </a:r>
            <a:r>
              <a:rPr lang="fr-FR" sz="2000" b="1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of the Report</a:t>
            </a:r>
            <a:r>
              <a:rPr lang="fr-FR" sz="1100" b="1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:</a:t>
            </a:r>
            <a:endParaRPr lang="fr-FR" sz="1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r>
              <a:rPr lang="fr-FR" sz="1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This report </a:t>
            </a:r>
            <a:r>
              <a:rPr lang="fr-FR" sz="1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aims</a:t>
            </a:r>
            <a:r>
              <a:rPr lang="fr-FR" sz="1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to </a:t>
            </a:r>
            <a:r>
              <a:rPr lang="fr-FR" sz="1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provide</a:t>
            </a:r>
            <a:r>
              <a:rPr lang="fr-FR" sz="1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a </a:t>
            </a:r>
            <a:r>
              <a:rPr lang="fr-FR" sz="1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comprehensive</a:t>
            </a:r>
            <a:r>
              <a:rPr lang="fr-FR" sz="1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fr-FR" sz="1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understanding</a:t>
            </a:r>
            <a:r>
              <a:rPr lang="fr-FR" sz="1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of Information and Communication Technologies (TIC) and explore key </a:t>
            </a:r>
            <a:r>
              <a:rPr lang="fr-FR" sz="1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tools</a:t>
            </a:r>
            <a:r>
              <a:rPr lang="fr-FR" sz="1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fr-FR" sz="1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such</a:t>
            </a:r>
            <a:r>
              <a:rPr lang="fr-FR" sz="1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as Google Services, Microsoft Tools, Git, and GitHub.</a:t>
            </a:r>
            <a:endParaRPr lang="fr-FR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fr-FR" sz="2000" b="1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Overview</a:t>
            </a:r>
            <a:r>
              <a:rPr lang="fr-FR" sz="2000" b="1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of Covered Technologies:</a:t>
            </a:r>
            <a:endParaRPr lang="fr-FR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r>
              <a:rPr lang="fr-FR" sz="15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Briefly</a:t>
            </a:r>
            <a:r>
              <a:rPr lang="fr-FR" sz="15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fr-FR" sz="15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introduce</a:t>
            </a:r>
            <a:r>
              <a:rPr lang="fr-FR" sz="15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the four main technologies to </a:t>
            </a:r>
            <a:r>
              <a:rPr lang="fr-FR" sz="15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be</a:t>
            </a:r>
            <a:r>
              <a:rPr lang="fr-FR" sz="15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fr-FR" sz="15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covered</a:t>
            </a:r>
            <a:r>
              <a:rPr lang="fr-FR" sz="15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: Google Services, Microsoft Tools, Git, and GitHub.</a:t>
            </a:r>
            <a:endParaRPr lang="fr-FR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br>
              <a:rPr lang="en-US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3704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3" descr="Une image contenant texte, capture d’écran, ordinateur portable, Système d’exploitation&#10;&#10;Description générée automatiquement">
            <a:extLst>
              <a:ext uri="{FF2B5EF4-FFF2-40B4-BE49-F238E27FC236}">
                <a16:creationId xmlns:a16="http://schemas.microsoft.com/office/drawing/2014/main" id="{07BF328B-FE73-1364-2562-DAA349E564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23" r="1759" b="-1"/>
          <a:stretch/>
        </p:blipFill>
        <p:spPr>
          <a:xfrm>
            <a:off x="2519309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6CF9206C-AB4E-E62F-0BA4-086B0AEC3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fr-FR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Google services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D579770-CCD4-4EE2-C4BF-0540F8F324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fr-FR" sz="2000" b="1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Overview</a:t>
            </a:r>
            <a:r>
              <a:rPr lang="fr-FR" sz="2000" b="1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of Google as a </a:t>
            </a:r>
            <a:r>
              <a:rPr lang="fr-FR" sz="2000" b="1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Technology</a:t>
            </a:r>
            <a:r>
              <a:rPr lang="fr-FR" sz="2000" b="1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fr-FR" sz="2000" b="1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Company</a:t>
            </a:r>
            <a:r>
              <a:rPr lang="fr-FR" sz="2000" b="1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:</a:t>
            </a:r>
            <a:endParaRPr lang="fr-FR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r>
              <a:rPr lang="fr-FR" sz="1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Briefly</a:t>
            </a:r>
            <a:r>
              <a:rPr lang="fr-FR" sz="1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fr-FR" sz="1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introduce</a:t>
            </a:r>
            <a:r>
              <a:rPr lang="fr-FR" sz="1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Google and </a:t>
            </a:r>
            <a:r>
              <a:rPr lang="fr-FR" sz="1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its</a:t>
            </a:r>
            <a:r>
              <a:rPr lang="fr-FR" sz="1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fr-FR" sz="1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role</a:t>
            </a:r>
            <a:r>
              <a:rPr lang="fr-FR" sz="1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as a major </a:t>
            </a:r>
            <a:r>
              <a:rPr lang="fr-FR" sz="1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player</a:t>
            </a:r>
            <a:r>
              <a:rPr lang="fr-FR" sz="1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in the </a:t>
            </a:r>
            <a:r>
              <a:rPr lang="fr-FR" sz="1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technology</a:t>
            </a:r>
            <a:r>
              <a:rPr lang="fr-FR" sz="1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fr-FR" sz="1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industry</a:t>
            </a:r>
            <a:r>
              <a:rPr lang="fr-FR" sz="1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.</a:t>
            </a:r>
            <a:endParaRPr lang="fr-FR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fr-FR" sz="2000" b="1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Key Google Services:</a:t>
            </a:r>
            <a:endParaRPr lang="fr-FR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r>
              <a:rPr lang="fr-FR" sz="1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Provide</a:t>
            </a:r>
            <a:r>
              <a:rPr lang="fr-FR" sz="1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an in-</a:t>
            </a:r>
            <a:r>
              <a:rPr lang="fr-FR" sz="1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depth</a:t>
            </a:r>
            <a:r>
              <a:rPr lang="fr-FR" sz="1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look at essential Google Services </a:t>
            </a:r>
            <a:r>
              <a:rPr lang="fr-FR" sz="1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such</a:t>
            </a:r>
            <a:r>
              <a:rPr lang="fr-FR" sz="1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as </a:t>
            </a:r>
            <a:r>
              <a:rPr lang="fr-FR" sz="1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Search</a:t>
            </a:r>
            <a:r>
              <a:rPr lang="fr-FR" sz="1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, Gmail, Google Drive, and </a:t>
            </a:r>
            <a:r>
              <a:rPr lang="fr-FR" sz="1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productivity</a:t>
            </a:r>
            <a:r>
              <a:rPr lang="fr-FR" sz="1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fr-FR" sz="1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tools</a:t>
            </a:r>
            <a:r>
              <a:rPr lang="fr-FR" sz="1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like Docs, Sheets, and Slides.</a:t>
            </a:r>
            <a:endParaRPr lang="fr-FR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fr-FR" sz="2000" b="1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Visuals</a:t>
            </a:r>
            <a:r>
              <a:rPr lang="fr-FR" sz="2000" b="1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and Tables:</a:t>
            </a:r>
            <a:endParaRPr lang="fr-FR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r>
              <a:rPr lang="fr-FR" sz="1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Include</a:t>
            </a:r>
            <a:r>
              <a:rPr lang="fr-FR" sz="1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fr-FR" sz="1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screenshots</a:t>
            </a:r>
            <a:r>
              <a:rPr lang="fr-FR" sz="1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, charts, and tables to </a:t>
            </a:r>
            <a:r>
              <a:rPr lang="fr-FR" sz="1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illustrate</a:t>
            </a:r>
            <a:r>
              <a:rPr lang="fr-FR" sz="1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key </a:t>
            </a:r>
            <a:r>
              <a:rPr lang="fr-FR" sz="14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features</a:t>
            </a:r>
            <a:r>
              <a:rPr lang="fr-FR" sz="14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, use cases, and user interfaces.</a:t>
            </a:r>
            <a:endParaRPr lang="fr-FR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fr-FR" sz="14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16968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C0A1ED06-4733-4020-9C60-81D4D80140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0CA3509-3AF9-45FE-93ED-57BB5D5E8E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7388" y="181576"/>
            <a:ext cx="11823637" cy="6501088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3" descr="Une image contenant capture d’écran, Rectangle, carré, texte&#10;&#10;Description générée automatiquement">
            <a:extLst>
              <a:ext uri="{FF2B5EF4-FFF2-40B4-BE49-F238E27FC236}">
                <a16:creationId xmlns:a16="http://schemas.microsoft.com/office/drawing/2014/main" id="{2005FDEE-E8DF-AF7E-9FE7-3E6A8957BB5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t="8822" b="8822"/>
          <a:stretch/>
        </p:blipFill>
        <p:spPr>
          <a:xfrm>
            <a:off x="180975" y="182880"/>
            <a:ext cx="11823637" cy="6499784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21CB7B27-8572-AEB7-46F7-B069D86B71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5195"/>
            <a:ext cx="10165218" cy="2806506"/>
          </a:xfrm>
        </p:spPr>
        <p:txBody>
          <a:bodyPr anchor="b">
            <a:normAutofit/>
          </a:bodyPr>
          <a:lstStyle/>
          <a:p>
            <a:r>
              <a:rPr lang="fr-FR" sz="4000" b="1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Microsoft Tools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D3F1B02-904C-F932-C4ED-BFF0167DEE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526300"/>
            <a:ext cx="10165218" cy="258845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fr-FR" sz="2000" b="1" dirty="0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Introduction to Microsoft</a:t>
            </a:r>
            <a:r>
              <a:rPr lang="fr-FR" sz="1700" b="1" dirty="0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:</a:t>
            </a:r>
            <a:endParaRPr lang="fr-FR" sz="17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r>
              <a:rPr lang="fr-FR" sz="1700" dirty="0" err="1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Provide</a:t>
            </a:r>
            <a:r>
              <a:rPr lang="fr-FR" sz="1700" dirty="0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an </a:t>
            </a:r>
            <a:r>
              <a:rPr lang="fr-FR" sz="1700" dirty="0" err="1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overview</a:t>
            </a:r>
            <a:r>
              <a:rPr lang="fr-FR" sz="1700" dirty="0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of Microsoft, </a:t>
            </a:r>
            <a:r>
              <a:rPr lang="fr-FR" sz="1700" dirty="0" err="1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emphasizing</a:t>
            </a:r>
            <a:r>
              <a:rPr lang="fr-FR" sz="1700" dirty="0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fr-FR" sz="1700" dirty="0" err="1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its</a:t>
            </a:r>
            <a:r>
              <a:rPr lang="fr-FR" sz="1700" dirty="0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influence in </a:t>
            </a:r>
            <a:r>
              <a:rPr lang="fr-FR" sz="1700" dirty="0" err="1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both</a:t>
            </a:r>
            <a:r>
              <a:rPr lang="fr-FR" sz="1700" dirty="0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fr-FR" sz="1700" dirty="0" err="1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personal</a:t>
            </a:r>
            <a:r>
              <a:rPr lang="fr-FR" sz="1700" dirty="0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and </a:t>
            </a:r>
            <a:r>
              <a:rPr lang="fr-FR" sz="1700" dirty="0" err="1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professional</a:t>
            </a:r>
            <a:r>
              <a:rPr lang="fr-FR" sz="1700" dirty="0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fr-FR" sz="1700" dirty="0" err="1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computing</a:t>
            </a:r>
            <a:r>
              <a:rPr lang="fr-FR" sz="1700" dirty="0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.</a:t>
            </a:r>
            <a:endParaRPr lang="fr-FR" sz="17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fr-FR" sz="2000" b="1" dirty="0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Key Microsoft Tools</a:t>
            </a:r>
            <a:r>
              <a:rPr lang="fr-FR" sz="1700" b="1" dirty="0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:</a:t>
            </a:r>
            <a:endParaRPr lang="fr-FR" sz="17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r>
              <a:rPr lang="fr-FR" sz="1700" dirty="0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Explore </a:t>
            </a:r>
            <a:r>
              <a:rPr lang="fr-FR" sz="1700" dirty="0" err="1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prominent</a:t>
            </a:r>
            <a:r>
              <a:rPr lang="fr-FR" sz="1700" dirty="0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Microsoft Tools </a:t>
            </a:r>
            <a:r>
              <a:rPr lang="fr-FR" sz="1700" dirty="0" err="1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including</a:t>
            </a:r>
            <a:r>
              <a:rPr lang="fr-FR" sz="1700" dirty="0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the Office Suite (Word, Excel, PowerPoint), Microsoft Teams, and Azure DevOps.</a:t>
            </a:r>
            <a:endParaRPr lang="fr-FR" sz="17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fr-FR" sz="2000" b="1" dirty="0" err="1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Visuals</a:t>
            </a:r>
            <a:r>
              <a:rPr lang="fr-FR" sz="2000" b="1" dirty="0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and Tables:</a:t>
            </a:r>
            <a:endParaRPr lang="fr-FR" sz="20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r>
              <a:rPr lang="fr-FR" sz="1700" dirty="0" err="1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Utilize</a:t>
            </a:r>
            <a:r>
              <a:rPr lang="fr-FR" sz="1700" dirty="0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fr-FR" sz="1700" dirty="0" err="1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visuals</a:t>
            </a:r>
            <a:r>
              <a:rPr lang="fr-FR" sz="1700" dirty="0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to showcase interfaces, collaboration </a:t>
            </a:r>
            <a:r>
              <a:rPr lang="fr-FR" sz="1700" dirty="0" err="1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features</a:t>
            </a:r>
            <a:r>
              <a:rPr lang="fr-FR" sz="1700" dirty="0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, and </a:t>
            </a:r>
            <a:r>
              <a:rPr lang="fr-FR" sz="1700" dirty="0" err="1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integration</a:t>
            </a:r>
            <a:r>
              <a:rPr lang="fr-FR" sz="1700" dirty="0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fr-FR" sz="1700" dirty="0" err="1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capabilities</a:t>
            </a:r>
            <a:r>
              <a:rPr lang="fr-FR" sz="1700" dirty="0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.</a:t>
            </a:r>
            <a:endParaRPr lang="fr-FR" sz="17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fr-FR" sz="1700" dirty="0">
              <a:solidFill>
                <a:srgbClr val="FFFFFF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49981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C0A1ED06-4733-4020-9C60-81D4D80140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0CA3509-3AF9-45FE-93ED-57BB5D5E8E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7388" y="181576"/>
            <a:ext cx="11823637" cy="6501088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3" descr="Une image contenant texte, ordinateur, multimédia, capture d’écran&#10;&#10;Description générée automatiquement">
            <a:extLst>
              <a:ext uri="{FF2B5EF4-FFF2-40B4-BE49-F238E27FC236}">
                <a16:creationId xmlns:a16="http://schemas.microsoft.com/office/drawing/2014/main" id="{347B0CC7-7A61-412A-9318-4A07DBB0327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60000"/>
          </a:blip>
          <a:srcRect t="44742" r="-1" b="18563"/>
          <a:stretch/>
        </p:blipFill>
        <p:spPr>
          <a:xfrm>
            <a:off x="180975" y="182880"/>
            <a:ext cx="11823637" cy="6499784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C0DD1E12-77E7-3D56-78DB-0C7132B9E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2514"/>
            <a:ext cx="10165218" cy="2809187"/>
          </a:xfrm>
        </p:spPr>
        <p:txBody>
          <a:bodyPr anchor="b">
            <a:normAutofit/>
          </a:bodyPr>
          <a:lstStyle/>
          <a:p>
            <a:r>
              <a:rPr lang="fr-FR" sz="40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Git and </a:t>
            </a:r>
            <a:r>
              <a:rPr lang="fr-FR" sz="4000" b="1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Github</a:t>
            </a:r>
            <a:endParaRPr lang="fr-FR" sz="4000" b="1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B70D3DD-5381-DD34-0C98-53D7FC8D75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526300"/>
            <a:ext cx="10165218" cy="2588458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r>
              <a:rPr lang="fr-FR" sz="2000" b="1" dirty="0" err="1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Explanation</a:t>
            </a:r>
            <a:r>
              <a:rPr lang="fr-FR" sz="2000" b="1" dirty="0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of Version Control</a:t>
            </a:r>
            <a:r>
              <a:rPr lang="fr-FR" sz="1400" b="1" dirty="0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:</a:t>
            </a:r>
            <a:endParaRPr lang="fr-FR" sz="14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r>
              <a:rPr lang="fr-FR" sz="1400" dirty="0" err="1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Define</a:t>
            </a:r>
            <a:r>
              <a:rPr lang="fr-FR" sz="1400" dirty="0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version control and </a:t>
            </a:r>
            <a:r>
              <a:rPr lang="fr-FR" sz="1400" dirty="0" err="1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its</a:t>
            </a:r>
            <a:r>
              <a:rPr lang="fr-FR" sz="1400" dirty="0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importance in </a:t>
            </a:r>
            <a:r>
              <a:rPr lang="fr-FR" sz="1400" dirty="0" err="1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managing</a:t>
            </a:r>
            <a:r>
              <a:rPr lang="fr-FR" sz="1400" dirty="0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software </a:t>
            </a:r>
            <a:r>
              <a:rPr lang="fr-FR" sz="1400" dirty="0" err="1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development</a:t>
            </a:r>
            <a:r>
              <a:rPr lang="fr-FR" sz="1400" dirty="0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fr-FR" sz="1400" dirty="0" err="1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projects</a:t>
            </a:r>
            <a:r>
              <a:rPr lang="fr-FR" sz="1400" dirty="0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.</a:t>
            </a:r>
            <a:endParaRPr lang="fr-FR" sz="14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fr-FR" sz="2000" b="1" dirty="0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Introduction to GitHub:</a:t>
            </a:r>
            <a:endParaRPr lang="fr-FR" sz="20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r>
              <a:rPr lang="fr-FR" sz="1400" dirty="0" err="1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Explain</a:t>
            </a:r>
            <a:r>
              <a:rPr lang="fr-FR" sz="1400" dirty="0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GitHub as a collaborative platform for software </a:t>
            </a:r>
            <a:r>
              <a:rPr lang="fr-FR" sz="1400" dirty="0" err="1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development</a:t>
            </a:r>
            <a:r>
              <a:rPr lang="fr-FR" sz="1400" dirty="0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, </a:t>
            </a:r>
            <a:r>
              <a:rPr lang="fr-FR" sz="1400" dirty="0" err="1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emphasizing</a:t>
            </a:r>
            <a:r>
              <a:rPr lang="fr-FR" sz="1400" dirty="0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fr-FR" sz="1400" dirty="0" err="1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its</a:t>
            </a:r>
            <a:r>
              <a:rPr lang="fr-FR" sz="1400" dirty="0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fr-FR" sz="1400" dirty="0" err="1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role</a:t>
            </a:r>
            <a:r>
              <a:rPr lang="fr-FR" sz="1400" dirty="0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in version control and </a:t>
            </a:r>
            <a:r>
              <a:rPr lang="fr-FR" sz="1400" dirty="0" err="1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project</a:t>
            </a:r>
            <a:r>
              <a:rPr lang="fr-FR" sz="1400" dirty="0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management.</a:t>
            </a:r>
            <a:endParaRPr lang="fr-FR" sz="14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fr-FR" sz="2000" b="1" dirty="0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Key </a:t>
            </a:r>
            <a:r>
              <a:rPr lang="fr-FR" sz="2000" b="1" dirty="0" err="1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Features</a:t>
            </a:r>
            <a:r>
              <a:rPr lang="fr-FR" sz="2000" b="1" dirty="0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:</a:t>
            </a:r>
            <a:endParaRPr lang="fr-FR" sz="20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r>
              <a:rPr lang="fr-FR" sz="1400" dirty="0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Highlight essential </a:t>
            </a:r>
            <a:r>
              <a:rPr lang="fr-FR" sz="1400" dirty="0" err="1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features</a:t>
            </a:r>
            <a:r>
              <a:rPr lang="fr-FR" sz="1400" dirty="0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of Git and GitHub, </a:t>
            </a:r>
            <a:r>
              <a:rPr lang="fr-FR" sz="1400" dirty="0" err="1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such</a:t>
            </a:r>
            <a:r>
              <a:rPr lang="fr-FR" sz="1400" dirty="0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as </a:t>
            </a:r>
            <a:r>
              <a:rPr lang="fr-FR" sz="1400" dirty="0" err="1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branching</a:t>
            </a:r>
            <a:r>
              <a:rPr lang="fr-FR" sz="1400" dirty="0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, </a:t>
            </a:r>
            <a:r>
              <a:rPr lang="fr-FR" sz="1400" dirty="0" err="1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merging</a:t>
            </a:r>
            <a:r>
              <a:rPr lang="fr-FR" sz="1400" dirty="0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, pull </a:t>
            </a:r>
            <a:r>
              <a:rPr lang="fr-FR" sz="1400" dirty="0" err="1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requests</a:t>
            </a:r>
            <a:r>
              <a:rPr lang="fr-FR" sz="1400" dirty="0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, and issue </a:t>
            </a:r>
            <a:r>
              <a:rPr lang="fr-FR" sz="1400" dirty="0" err="1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tracking</a:t>
            </a:r>
            <a:r>
              <a:rPr lang="fr-FR" sz="1400" dirty="0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.</a:t>
            </a:r>
            <a:endParaRPr lang="fr-FR" sz="14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fr-FR" sz="2000" b="1" dirty="0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Visual </a:t>
            </a:r>
            <a:r>
              <a:rPr lang="fr-FR" sz="2000" b="1" dirty="0" err="1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Representation</a:t>
            </a:r>
            <a:r>
              <a:rPr lang="fr-FR" sz="2000" b="1" dirty="0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:</a:t>
            </a:r>
            <a:endParaRPr lang="fr-FR" sz="20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r>
              <a:rPr lang="fr-FR" sz="1400" dirty="0" err="1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Include</a:t>
            </a:r>
            <a:r>
              <a:rPr lang="fr-FR" sz="1400" dirty="0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a </a:t>
            </a:r>
            <a:r>
              <a:rPr lang="fr-FR" sz="1400" dirty="0" err="1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visual</a:t>
            </a:r>
            <a:r>
              <a:rPr lang="fr-FR" sz="1400" dirty="0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fr-FR" sz="1400" dirty="0" err="1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representation</a:t>
            </a:r>
            <a:r>
              <a:rPr lang="fr-FR" sz="1400" dirty="0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of a Git workflow to help the audience </a:t>
            </a:r>
            <a:r>
              <a:rPr lang="fr-FR" sz="1400" dirty="0" err="1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understand</a:t>
            </a:r>
            <a:r>
              <a:rPr lang="fr-FR" sz="1400" dirty="0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the collaborative </a:t>
            </a:r>
            <a:r>
              <a:rPr lang="fr-FR" sz="1400" dirty="0" err="1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development</a:t>
            </a:r>
            <a:r>
              <a:rPr lang="fr-FR" sz="1400" dirty="0">
                <a:solidFill>
                  <a:srgbClr val="FFFFFF"/>
                </a:solidFill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process.</a:t>
            </a:r>
            <a:endParaRPr lang="fr-FR" sz="14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fr-FR" sz="1400" dirty="0">
              <a:solidFill>
                <a:srgbClr val="FFFFFF"/>
              </a:solidFill>
              <a:cs typeface="Calibri"/>
            </a:endParaRPr>
          </a:p>
        </p:txBody>
      </p:sp>
      <p:pic>
        <p:nvPicPr>
          <p:cNvPr id="5" name="Image 4" descr="On vous explique Git et GitHub !">
            <a:extLst>
              <a:ext uri="{FF2B5EF4-FFF2-40B4-BE49-F238E27FC236}">
                <a16:creationId xmlns:a16="http://schemas.microsoft.com/office/drawing/2014/main" id="{7E855BDC-0059-46C4-478A-DCF4B2ABC6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8007" y="862018"/>
            <a:ext cx="2743199" cy="13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008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F1302F4-173B-3B2A-4875-08937CD65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0" y="762001"/>
            <a:ext cx="5334197" cy="1344201"/>
          </a:xfrm>
        </p:spPr>
        <p:txBody>
          <a:bodyPr anchor="ctr">
            <a:normAutofit/>
          </a:bodyPr>
          <a:lstStyle/>
          <a:p>
            <a:r>
              <a:rPr lang="fr-FR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ED2BF06-7E32-3EE5-548B-A94DB036D2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0" y="2198670"/>
            <a:ext cx="5334197" cy="404140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z="1900" b="1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Summary</a:t>
            </a:r>
            <a:r>
              <a:rPr lang="fr-FR" sz="1900" b="1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of Key Points:</a:t>
            </a:r>
            <a:endParaRPr lang="fr-FR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fr-FR" sz="19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Summarize</a:t>
            </a:r>
            <a:r>
              <a:rPr lang="fr-FR" sz="19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the key points </a:t>
            </a:r>
            <a:r>
              <a:rPr lang="fr-FR" sz="19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covered</a:t>
            </a:r>
            <a:r>
              <a:rPr lang="fr-FR" sz="19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in the report, </a:t>
            </a:r>
            <a:r>
              <a:rPr lang="fr-FR" sz="19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emphasizing</a:t>
            </a:r>
            <a:r>
              <a:rPr lang="fr-FR" sz="19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the </a:t>
            </a:r>
            <a:r>
              <a:rPr lang="fr-FR" sz="19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significance</a:t>
            </a:r>
            <a:r>
              <a:rPr lang="fr-FR" sz="19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of TIC and the </a:t>
            </a:r>
            <a:r>
              <a:rPr lang="fr-FR" sz="19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role</a:t>
            </a:r>
            <a:r>
              <a:rPr lang="fr-FR" sz="19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of the </a:t>
            </a:r>
            <a:r>
              <a:rPr lang="fr-FR" sz="19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discussed</a:t>
            </a:r>
            <a:r>
              <a:rPr lang="fr-FR" sz="19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technologies.</a:t>
            </a:r>
            <a:endParaRPr lang="fr-FR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fr-FR" sz="1900" b="1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Importance in the Digital </a:t>
            </a:r>
            <a:r>
              <a:rPr lang="fr-FR" sz="1900" b="1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Era</a:t>
            </a:r>
            <a:r>
              <a:rPr lang="fr-FR" sz="1900" b="1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:</a:t>
            </a:r>
            <a:endParaRPr lang="fr-FR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fr-FR" sz="19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Discuss</a:t>
            </a:r>
            <a:r>
              <a:rPr lang="fr-FR" sz="19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how </a:t>
            </a:r>
            <a:r>
              <a:rPr lang="fr-FR" sz="19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these</a:t>
            </a:r>
            <a:r>
              <a:rPr lang="fr-FR" sz="19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technologies </a:t>
            </a:r>
            <a:r>
              <a:rPr lang="fr-FR" sz="19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contribute</a:t>
            </a:r>
            <a:r>
              <a:rPr lang="fr-FR" sz="19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to digital transformation and innovation in </a:t>
            </a:r>
            <a:r>
              <a:rPr lang="fr-FR" sz="19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various</a:t>
            </a:r>
            <a:r>
              <a:rPr lang="fr-FR" sz="19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fr-FR" sz="19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fields</a:t>
            </a:r>
            <a:r>
              <a:rPr lang="fr-FR" sz="19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.</a:t>
            </a:r>
            <a:endParaRPr lang="fr-FR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fr-FR" sz="1900" b="1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Opportunities</a:t>
            </a:r>
            <a:r>
              <a:rPr lang="fr-FR" sz="1900" b="1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and Challenges:</a:t>
            </a:r>
            <a:endParaRPr lang="fr-FR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fr-FR" sz="19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Touch</a:t>
            </a:r>
            <a:r>
              <a:rPr lang="fr-FR" sz="19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fr-FR" sz="19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upon</a:t>
            </a:r>
            <a:r>
              <a:rPr lang="fr-FR" sz="19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the </a:t>
            </a:r>
            <a:r>
              <a:rPr lang="fr-FR" sz="19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opportunities</a:t>
            </a:r>
            <a:r>
              <a:rPr lang="fr-FR" sz="19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fr-FR" sz="19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these</a:t>
            </a:r>
            <a:r>
              <a:rPr lang="fr-FR" sz="19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technologies </a:t>
            </a:r>
            <a:r>
              <a:rPr lang="fr-FR" sz="19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present</a:t>
            </a:r>
            <a:r>
              <a:rPr lang="fr-FR" sz="19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and the challenges </a:t>
            </a:r>
            <a:r>
              <a:rPr lang="fr-FR" sz="19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that</a:t>
            </a:r>
            <a:r>
              <a:rPr lang="fr-FR" sz="19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fr-FR" sz="19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may</a:t>
            </a:r>
            <a:r>
              <a:rPr lang="fr-FR" sz="19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arise in </a:t>
            </a:r>
            <a:r>
              <a:rPr lang="fr-FR" sz="19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their</a:t>
            </a:r>
            <a:r>
              <a:rPr lang="fr-FR" sz="19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</a:t>
            </a:r>
            <a:r>
              <a:rPr lang="fr-FR" sz="1900" dirty="0" err="1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implementation</a:t>
            </a:r>
            <a:r>
              <a:rPr lang="fr-FR" sz="19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.</a:t>
            </a:r>
            <a:endParaRPr lang="fr-FR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fr-FR" sz="1900" dirty="0">
              <a:cs typeface="Calibri"/>
            </a:endParaRPr>
          </a:p>
        </p:txBody>
      </p:sp>
      <p:pic>
        <p:nvPicPr>
          <p:cNvPr id="5" name="Picture 4" descr="Digital financial graph">
            <a:extLst>
              <a:ext uri="{FF2B5EF4-FFF2-40B4-BE49-F238E27FC236}">
                <a16:creationId xmlns:a16="http://schemas.microsoft.com/office/drawing/2014/main" id="{94AE7256-E068-46D5-BCC4-E107FC21BB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410" r="18911" b="7"/>
          <a:stretch/>
        </p:blipFill>
        <p:spPr>
          <a:xfrm>
            <a:off x="6857797" y="-10886"/>
            <a:ext cx="5334204" cy="6868886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65947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2916</TotalTime>
  <Words>444</Words>
  <Application>Microsoft Office PowerPoint</Application>
  <PresentationFormat>Grand écran</PresentationFormat>
  <Paragraphs>52</Paragraphs>
  <Slides>7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Times New Roman</vt:lpstr>
      <vt:lpstr>Thème Office</vt:lpstr>
      <vt:lpstr>Information and Communication Technologies (TIC) and Related Tools</vt:lpstr>
      <vt:lpstr>Introduction Information and Communication Technologies (TIC) Google Services Microsoft Tools Git and GitHub Conclusion </vt:lpstr>
      <vt:lpstr>Introduction</vt:lpstr>
      <vt:lpstr>Google services</vt:lpstr>
      <vt:lpstr>Microsoft Tools</vt:lpstr>
      <vt:lpstr>Git and Github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Mohammed</dc:creator>
  <cp:lastModifiedBy>mohammed sami</cp:lastModifiedBy>
  <cp:revision>136</cp:revision>
  <dcterms:created xsi:type="dcterms:W3CDTF">2023-12-30T19:26:53Z</dcterms:created>
  <dcterms:modified xsi:type="dcterms:W3CDTF">2024-01-02T19:31:29Z</dcterms:modified>
</cp:coreProperties>
</file>